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83" r:id="rId6"/>
    <p:sldId id="260" r:id="rId7"/>
    <p:sldId id="261" r:id="rId8"/>
    <p:sldId id="262" r:id="rId9"/>
    <p:sldId id="269" r:id="rId10"/>
    <p:sldId id="270" r:id="rId11"/>
    <p:sldId id="265" r:id="rId12"/>
    <p:sldId id="266" r:id="rId13"/>
    <p:sldId id="267" r:id="rId14"/>
    <p:sldId id="271" r:id="rId15"/>
    <p:sldId id="282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840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900igr.net/datai/pedagogika/Priznaki-uchitelja/0001-002-Priznaki-uchitelj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10546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Муниципальное бюджетное дошкольное образовательное учреждение </a:t>
            </a:r>
            <a:br>
              <a:rPr lang="ru-RU" sz="2000" b="1" dirty="0" smtClean="0">
                <a:solidFill>
                  <a:srgbClr val="0070C0"/>
                </a:solidFill>
              </a:rPr>
            </a:br>
            <a:r>
              <a:rPr lang="ru-RU" sz="2000" b="1" dirty="0" smtClean="0">
                <a:solidFill>
                  <a:srgbClr val="0070C0"/>
                </a:solidFill>
              </a:rPr>
              <a:t>детский сад «Сайзанак» с. О-Шынаа</a:t>
            </a:r>
            <a:br>
              <a:rPr lang="ru-RU" sz="2000" b="1" dirty="0" smtClean="0">
                <a:solidFill>
                  <a:srgbClr val="0070C0"/>
                </a:solidFill>
              </a:rPr>
            </a:br>
            <a:r>
              <a:rPr lang="ru-RU" sz="2000" b="1" dirty="0" smtClean="0">
                <a:solidFill>
                  <a:srgbClr val="0070C0"/>
                </a:solidFill>
              </a:rPr>
              <a:t>муниципального района «</a:t>
            </a:r>
            <a:r>
              <a:rPr lang="ru-RU" sz="2000" b="1" dirty="0" err="1" smtClean="0">
                <a:solidFill>
                  <a:srgbClr val="0070C0"/>
                </a:solidFill>
              </a:rPr>
              <a:t>Тес-Хемский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кожуун</a:t>
            </a:r>
            <a:r>
              <a:rPr lang="ru-RU" sz="2000" b="1" dirty="0" smtClean="0">
                <a:solidFill>
                  <a:srgbClr val="0070C0"/>
                </a:solidFill>
              </a:rPr>
              <a:t> Республики Тыва»</a:t>
            </a:r>
            <a:r>
              <a:rPr lang="ru-RU" sz="1800" b="1" dirty="0" smtClean="0">
                <a:solidFill>
                  <a:srgbClr val="0070C0"/>
                </a:solidFill>
              </a:rPr>
              <a:t/>
            </a:r>
            <a:br>
              <a:rPr lang="ru-RU" sz="1800" b="1" dirty="0" smtClean="0">
                <a:solidFill>
                  <a:srgbClr val="0070C0"/>
                </a:solidFill>
              </a:rPr>
            </a:br>
            <a:r>
              <a:rPr lang="ru-RU" sz="1800" b="1" dirty="0" smtClean="0">
                <a:solidFill>
                  <a:srgbClr val="0070C0"/>
                </a:solidFill>
              </a:rPr>
              <a:t/>
            </a:r>
            <a:br>
              <a:rPr lang="ru-RU" sz="1800" b="1" dirty="0" smtClean="0">
                <a:solidFill>
                  <a:srgbClr val="0070C0"/>
                </a:solidFill>
              </a:rPr>
            </a:br>
            <a:r>
              <a:rPr lang="ru-RU" sz="1800" b="1" dirty="0" smtClean="0">
                <a:solidFill>
                  <a:srgbClr val="0070C0"/>
                </a:solidFill>
              </a:rPr>
              <a:t/>
            </a:r>
            <a:br>
              <a:rPr lang="ru-RU" sz="1800" b="1" dirty="0" smtClean="0">
                <a:solidFill>
                  <a:srgbClr val="0070C0"/>
                </a:solidFill>
              </a:rPr>
            </a:br>
            <a:r>
              <a:rPr lang="ru-RU" sz="1800" b="1" dirty="0" smtClean="0">
                <a:solidFill>
                  <a:srgbClr val="0070C0"/>
                </a:solidFill>
              </a:rPr>
              <a:t/>
            </a:r>
            <a:br>
              <a:rPr lang="ru-RU" sz="1800" b="1" dirty="0" smtClean="0">
                <a:solidFill>
                  <a:srgbClr val="0070C0"/>
                </a:solidFill>
              </a:rPr>
            </a:br>
            <a:r>
              <a:rPr lang="ru-RU" sz="1800" b="1" smtClean="0">
                <a:solidFill>
                  <a:srgbClr val="0070C0"/>
                </a:solidFill>
              </a:rPr>
              <a:t/>
            </a:r>
            <a:br>
              <a:rPr lang="ru-RU" sz="1800" b="1" smtClean="0">
                <a:solidFill>
                  <a:srgbClr val="0070C0"/>
                </a:solidFill>
              </a:rPr>
            </a:br>
            <a:r>
              <a:rPr lang="ru-RU" sz="7300" b="1" smtClean="0">
                <a:solidFill>
                  <a:srgbClr val="FF0000"/>
                </a:solidFill>
              </a:rPr>
              <a:t>Портфолио</a:t>
            </a:r>
            <a:r>
              <a:rPr lang="ru-RU" sz="1800" b="1" dirty="0" smtClean="0">
                <a:solidFill>
                  <a:srgbClr val="0070C0"/>
                </a:solidFill>
              </a:rPr>
              <a:t/>
            </a:r>
            <a:br>
              <a:rPr lang="ru-RU" sz="1800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воспитателя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Сандак Аясмаа Алексанровна</a:t>
            </a:r>
            <a:endParaRPr lang="ru-RU" sz="18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900igr.net/datai/pedagogika/Priznaki-uchitelja/0001-002-Priznaki-uchitelj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ea typeface="Times New Roman" panose="02020603050405020304"/>
              </a:rPr>
              <a:t>Участие в инновационной деятельности</a:t>
            </a:r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052735"/>
            <a:ext cx="8280920" cy="3431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ru-RU" sz="2400" b="1" dirty="0" smtClean="0">
                <a:solidFill>
                  <a:srgbClr val="0070C0"/>
                </a:solidFill>
                <a:ea typeface="Calibri" panose="020F0502020204030204"/>
                <a:cs typeface="Arial" panose="020B0604020202020204" pitchFamily="34" charset="0"/>
              </a:rPr>
              <a:t>Применение ИКТ в образовательном процессе.</a:t>
            </a:r>
            <a:r>
              <a:rPr lang="ru-RU" sz="24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</a:p>
          <a:p>
            <a:pPr marL="342900" indent="-342900"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ru-RU" sz="24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Создание личного сайта в социальной сети работников образования </a:t>
            </a:r>
            <a:r>
              <a:rPr lang="en-US" sz="2400" b="1" dirty="0" smtClean="0">
                <a:solidFill>
                  <a:srgbClr val="0070C0"/>
                </a:solidFill>
              </a:rPr>
              <a:t> https://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</a:rPr>
              <a:t>nsportal.ru/</a:t>
            </a:r>
            <a:r>
              <a:rPr lang="en-US" sz="2400" b="1" dirty="0" err="1" smtClean="0">
                <a:solidFill>
                  <a:srgbClr val="0070C0"/>
                </a:solidFill>
              </a:rPr>
              <a:t>aleksandrovna-sandak-ayasmaa</a:t>
            </a:r>
            <a:endParaRPr lang="ru-RU" sz="2400" b="1" dirty="0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ru-RU" sz="2400" b="1" dirty="0" smtClean="0">
                <a:solidFill>
                  <a:srgbClr val="0070C0"/>
                </a:solidFill>
                <a:ea typeface="Calibri" panose="020F0502020204030204"/>
                <a:cs typeface="Arial" panose="020B0604020202020204" pitchFamily="34" charset="0"/>
              </a:rPr>
              <a:t>творческих педагогических конкурсах</a:t>
            </a:r>
            <a:r>
              <a:rPr lang="en-US" sz="2400" b="1" dirty="0" smtClean="0">
                <a:solidFill>
                  <a:srgbClr val="0070C0"/>
                </a:solidFill>
                <a:ea typeface="Calibri" panose="020F0502020204030204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  <a:ea typeface="Calibri" panose="020F0502020204030204"/>
                <a:cs typeface="Arial" panose="020B0604020202020204" pitchFamily="34" charset="0"/>
              </a:rPr>
              <a:t>и семинарах. </a:t>
            </a:r>
          </a:p>
          <a:p>
            <a:pPr marL="342900" indent="-342900"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ru-RU" sz="24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Открытые показы педагогической деятельности.</a:t>
            </a:r>
          </a:p>
          <a:p>
            <a:pPr marL="342900" indent="-342900"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ru-RU" sz="24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Самообразование.</a:t>
            </a:r>
          </a:p>
          <a:p>
            <a:pPr marL="342900" indent="-342900"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ru-RU" sz="24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Нетрадиционные формы работы с родителями.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900igr.net/datai/pedagogika/Priznaki-uchitelja/0001-002-Priznaki-uchitelj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7910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220486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Тема самообразования: 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0070C0"/>
                </a:solidFill>
              </a:rPr>
              <a:t>«Игра как средство общения дошкольников</a:t>
            </a:r>
            <a:r>
              <a:rPr lang="ru-RU" sz="3200" b="1" dirty="0" smtClean="0">
                <a:solidFill>
                  <a:srgbClr val="FFC000"/>
                </a:solidFill>
              </a:rPr>
              <a:t>»</a:t>
            </a:r>
            <a:endParaRPr lang="ru-RU" sz="3200" b="1" dirty="0">
              <a:solidFill>
                <a:srgbClr val="FFC000"/>
              </a:solidFill>
            </a:endParaRPr>
          </a:p>
        </p:txBody>
      </p:sp>
      <p:pic>
        <p:nvPicPr>
          <p:cNvPr id="5" name="Рисунок 4" descr="s1200_5e3ec6c216b0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2060848"/>
            <a:ext cx="7200800" cy="42484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900igr.net/datai/pedagogika/Priznaki-uchitelja/0001-002-Priznaki-uchitelj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704856" cy="6048672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b="1" dirty="0" smtClean="0">
                <a:solidFill>
                  <a:srgbClr val="FF0000"/>
                </a:solidFill>
              </a:rPr>
              <a:t> 		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		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		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		</a:t>
            </a:r>
            <a:r>
              <a:rPr lang="ru-RU" sz="3600" b="1" dirty="0" smtClean="0">
                <a:solidFill>
                  <a:srgbClr val="FF0000"/>
                </a:solidFill>
              </a:rPr>
              <a:t>По самообразованию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2200" b="1" dirty="0" smtClean="0">
                <a:solidFill>
                  <a:srgbClr val="0070C0"/>
                </a:solidFill>
              </a:rPr>
              <a:t>- изучила литературу по данной проблеме;</a:t>
            </a:r>
            <a:br>
              <a:rPr lang="ru-RU" sz="2200" b="1" dirty="0" smtClean="0">
                <a:solidFill>
                  <a:srgbClr val="0070C0"/>
                </a:solidFill>
              </a:rPr>
            </a:br>
            <a:r>
              <a:rPr lang="ru-RU" sz="2200" b="1" dirty="0" smtClean="0">
                <a:solidFill>
                  <a:srgbClr val="0070C0"/>
                </a:solidFill>
              </a:rPr>
              <a:t/>
            </a:r>
            <a:br>
              <a:rPr lang="ru-RU" sz="2200" b="1" dirty="0" smtClean="0">
                <a:solidFill>
                  <a:srgbClr val="0070C0"/>
                </a:solidFill>
              </a:rPr>
            </a:br>
            <a:r>
              <a:rPr lang="ru-RU" sz="2200" b="1" dirty="0" smtClean="0">
                <a:solidFill>
                  <a:srgbClr val="0070C0"/>
                </a:solidFill>
              </a:rPr>
              <a:t>- разработала консультацию для родителей и педагогов «Игра и общения дошкольников»;</a:t>
            </a:r>
            <a:br>
              <a:rPr lang="ru-RU" sz="2200" b="1" dirty="0" smtClean="0">
                <a:solidFill>
                  <a:srgbClr val="0070C0"/>
                </a:solidFill>
              </a:rPr>
            </a:br>
            <a:r>
              <a:rPr lang="ru-RU" sz="2200" b="1" dirty="0" smtClean="0">
                <a:solidFill>
                  <a:srgbClr val="0070C0"/>
                </a:solidFill>
              </a:rPr>
              <a:t/>
            </a:r>
            <a:br>
              <a:rPr lang="ru-RU" sz="2200" b="1" dirty="0" smtClean="0">
                <a:solidFill>
                  <a:srgbClr val="0070C0"/>
                </a:solidFill>
              </a:rPr>
            </a:br>
            <a:r>
              <a:rPr lang="ru-RU" sz="2200" b="1" dirty="0" smtClean="0">
                <a:solidFill>
                  <a:srgbClr val="0070C0"/>
                </a:solidFill>
              </a:rPr>
              <a:t>- Составила в картотеку дидактических игр ;</a:t>
            </a:r>
            <a:br>
              <a:rPr lang="ru-RU" sz="2200" b="1" dirty="0" smtClean="0">
                <a:solidFill>
                  <a:srgbClr val="0070C0"/>
                </a:solidFill>
              </a:rPr>
            </a:br>
            <a:r>
              <a:rPr lang="ru-RU" sz="2200" b="1" dirty="0" smtClean="0">
                <a:solidFill>
                  <a:srgbClr val="0070C0"/>
                </a:solidFill>
              </a:rPr>
              <a:t/>
            </a:r>
            <a:br>
              <a:rPr lang="ru-RU" sz="2200" b="1" dirty="0" smtClean="0">
                <a:solidFill>
                  <a:srgbClr val="0070C0"/>
                </a:solidFill>
              </a:rPr>
            </a:br>
            <a:r>
              <a:rPr lang="ru-RU" sz="2200" b="1" dirty="0" smtClean="0">
                <a:solidFill>
                  <a:srgbClr val="0070C0"/>
                </a:solidFill>
              </a:rPr>
              <a:t>- разработала конспект НОД;</a:t>
            </a:r>
            <a:br>
              <a:rPr lang="ru-RU" sz="2200" b="1" dirty="0" smtClean="0">
                <a:solidFill>
                  <a:srgbClr val="0070C0"/>
                </a:solidFill>
              </a:rPr>
            </a:br>
            <a:r>
              <a:rPr lang="ru-RU" sz="2200" b="1" dirty="0" smtClean="0">
                <a:solidFill>
                  <a:srgbClr val="0070C0"/>
                </a:solidFill>
              </a:rPr>
              <a:t/>
            </a:r>
            <a:br>
              <a:rPr lang="ru-RU" sz="2200" b="1" dirty="0" smtClean="0">
                <a:solidFill>
                  <a:srgbClr val="0070C0"/>
                </a:solidFill>
              </a:rPr>
            </a:br>
            <a:r>
              <a:rPr lang="ru-RU" sz="2200" b="1" dirty="0" smtClean="0">
                <a:solidFill>
                  <a:srgbClr val="0070C0"/>
                </a:solidFill>
              </a:rPr>
              <a:t>- Показала открытую непосредственно образовательную деятельность.</a:t>
            </a:r>
            <a:r>
              <a:rPr lang="ru-RU" sz="2000" b="1" dirty="0" smtClean="0">
                <a:solidFill>
                  <a:srgbClr val="0070C0"/>
                </a:solidFill>
              </a:rPr>
              <a:t/>
            </a:r>
            <a:br>
              <a:rPr lang="ru-RU" sz="2000" b="1" dirty="0" smtClean="0">
                <a:solidFill>
                  <a:srgbClr val="0070C0"/>
                </a:solidFill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</a:t>
            </a:r>
            <a:br>
              <a:rPr lang="ru-RU" sz="2000" dirty="0" smtClean="0"/>
            </a:b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900igr.net/datai/pedagogika/Priznaki-uchitelja/0001-002-Priznaki-uchitelj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56792"/>
          </a:xfrm>
        </p:spPr>
        <p:txBody>
          <a:bodyPr>
            <a:normAutofit/>
          </a:bodyPr>
          <a:lstStyle/>
          <a:p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IMG-9bd9179fd7bbeac60bf21e64b6d807d3-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548680"/>
            <a:ext cx="8424936" cy="5112568"/>
          </a:xfrm>
          <a:prstGeom prst="rect">
            <a:avLst/>
          </a:prstGeom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://900igr.net/datai/pedagogika/Priznaki-uchitelja/0001-002-Priznaki-uchitelj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А это – мои дети!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2" name="Рисунок 11" descr="http://animashki.org/uploads/posts/2016-07/1468601921_3300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4869160"/>
            <a:ext cx="3384376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IMG-010c80d1c8189a96a466a3431088ea9a-V.jpg"/>
          <p:cNvPicPr>
            <a:picLocks noChangeAspect="1"/>
          </p:cNvPicPr>
          <p:nvPr/>
        </p:nvPicPr>
        <p:blipFill>
          <a:blip r:embed="rId4" cstate="print"/>
          <a:srcRect t="15152" r="20000"/>
          <a:stretch>
            <a:fillRect/>
          </a:stretch>
        </p:blipFill>
        <p:spPr>
          <a:xfrm>
            <a:off x="827584" y="1124744"/>
            <a:ext cx="2952328" cy="2016224"/>
          </a:xfrm>
          <a:prstGeom prst="rect">
            <a:avLst/>
          </a:prstGeom>
        </p:spPr>
      </p:pic>
      <p:pic>
        <p:nvPicPr>
          <p:cNvPr id="8" name="Рисунок 7" descr="IMG-09b1ac64933ba2ad6c5155f090bf1d8d-V.jpg"/>
          <p:cNvPicPr>
            <a:picLocks noChangeAspect="1"/>
          </p:cNvPicPr>
          <p:nvPr/>
        </p:nvPicPr>
        <p:blipFill>
          <a:blip r:embed="rId5" cstate="print"/>
          <a:srcRect t="21212"/>
          <a:stretch>
            <a:fillRect/>
          </a:stretch>
        </p:blipFill>
        <p:spPr>
          <a:xfrm>
            <a:off x="4644008" y="1124744"/>
            <a:ext cx="3312368" cy="1872208"/>
          </a:xfrm>
          <a:prstGeom prst="rect">
            <a:avLst/>
          </a:prstGeom>
        </p:spPr>
      </p:pic>
      <p:pic>
        <p:nvPicPr>
          <p:cNvPr id="9" name="Рисунок 8" descr="IMG-3e2c411af5ddf73076b1f7f995d004ba-V.jpg"/>
          <p:cNvPicPr>
            <a:picLocks noChangeAspect="1"/>
          </p:cNvPicPr>
          <p:nvPr/>
        </p:nvPicPr>
        <p:blipFill>
          <a:blip r:embed="rId6" cstate="print"/>
          <a:srcRect r="8000"/>
          <a:stretch>
            <a:fillRect/>
          </a:stretch>
        </p:blipFill>
        <p:spPr>
          <a:xfrm>
            <a:off x="827584" y="3212976"/>
            <a:ext cx="3312368" cy="2204864"/>
          </a:xfrm>
          <a:prstGeom prst="rect">
            <a:avLst/>
          </a:prstGeom>
        </p:spPr>
      </p:pic>
      <p:pic>
        <p:nvPicPr>
          <p:cNvPr id="10" name="Рисунок 9" descr="IMG-bb83156d1021f049a3947a7380018303-V.jpg"/>
          <p:cNvPicPr>
            <a:picLocks noChangeAspect="1"/>
          </p:cNvPicPr>
          <p:nvPr/>
        </p:nvPicPr>
        <p:blipFill>
          <a:blip r:embed="rId7" cstate="print"/>
          <a:srcRect l="5455" t="6667" r="18182"/>
          <a:stretch>
            <a:fillRect/>
          </a:stretch>
        </p:blipFill>
        <p:spPr>
          <a:xfrm>
            <a:off x="4788024" y="3212976"/>
            <a:ext cx="3024336" cy="2016224"/>
          </a:xfrm>
          <a:prstGeom prst="rect">
            <a:avLst/>
          </a:prstGeom>
        </p:spPr>
      </p:pic>
      <p:sp>
        <p:nvSpPr>
          <p:cNvPr id="13" name="Содержимое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900igr.net/datai/pedagogika/Priznaki-uchitelja/0001-002-Priznaki-uchitelj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Мой коллектив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7" name="Рисунок 6" descr="IMG-94e40b116aa7fad645bb9d1c009a2ca2-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988840"/>
            <a:ext cx="3672408" cy="3168352"/>
          </a:xfrm>
          <a:prstGeom prst="rect">
            <a:avLst/>
          </a:prstGeom>
        </p:spPr>
      </p:pic>
      <p:pic>
        <p:nvPicPr>
          <p:cNvPr id="9" name="Рисунок 8" descr="20221125_132836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2060848"/>
            <a:ext cx="3816424" cy="3024336"/>
          </a:xfrm>
          <a:prstGeom prst="rect">
            <a:avLst/>
          </a:prstGeom>
        </p:spPr>
      </p:pic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900igr.net/datai/pedagogika/Priznaki-uchitelja/0001-002-Priznaki-uchitelj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504" y="274638"/>
            <a:ext cx="8856984" cy="3442394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B050"/>
                </a:solidFill>
              </a:rPr>
              <a:t>		Благодарю за внимание!</a:t>
            </a:r>
            <a:endParaRPr lang="ru-RU" sz="4800" b="1" dirty="0">
              <a:solidFill>
                <a:srgbClr val="00B050"/>
              </a:solidFill>
            </a:endParaRPr>
          </a:p>
        </p:txBody>
      </p:sp>
      <p:pic>
        <p:nvPicPr>
          <p:cNvPr id="8" name="Рисунок 7" descr="http://png-images.ru/wp-content/uploads/2015/03/03/5475/gif/%D0%BC%D0%B5%D0%B4%D0%B2%D0%B5%D0%B4%D1%8C_33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2348880"/>
            <a:ext cx="3744416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http://www.playcast.ru/uploads/2015/08/07/14608447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88641"/>
            <a:ext cx="2088232" cy="21602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900igr.net/datai/pedagogika/Priznaki-uchitelja/0001-002-Priznaki-uchitelj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0263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 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sz="2700" b="1" i="1" dirty="0" smtClean="0"/>
              <a:t/>
            </a:r>
            <a:br>
              <a:rPr lang="ru-RU" sz="2700" b="1" i="1" dirty="0" smtClean="0"/>
            </a:br>
            <a:r>
              <a:rPr lang="ru-RU" sz="3100" dirty="0" smtClean="0">
                <a:solidFill>
                  <a:srgbClr val="0070C0"/>
                </a:solidFill>
              </a:rPr>
              <a:t> «</a:t>
            </a:r>
            <a:r>
              <a:rPr lang="ru-RU" sz="3100" b="1" dirty="0" smtClean="0">
                <a:solidFill>
                  <a:srgbClr val="FF0000"/>
                </a:solidFill>
              </a:rPr>
              <a:t>Воспитатель — это волшебник</a:t>
            </a:r>
            <a:r>
              <a:rPr lang="ru-RU" sz="3100" dirty="0" smtClean="0">
                <a:solidFill>
                  <a:srgbClr val="0070C0"/>
                </a:solidFill>
              </a:rPr>
              <a:t>, который открывает детям дверь в мир взрослых. И от того, что знает и умеет воспитатель, зависит и то, чему и</a:t>
            </a:r>
            <a:br>
              <a:rPr lang="ru-RU" sz="3100" dirty="0" smtClean="0">
                <a:solidFill>
                  <a:srgbClr val="0070C0"/>
                </a:solidFill>
              </a:rPr>
            </a:br>
            <a:r>
              <a:rPr lang="ru-RU" sz="3100" dirty="0" smtClean="0">
                <a:solidFill>
                  <a:srgbClr val="0070C0"/>
                </a:solidFill>
              </a:rPr>
              <a:t>как он научит своих воспитанников». </a:t>
            </a:r>
            <a:br>
              <a:rPr lang="ru-RU" sz="3100" dirty="0" smtClean="0">
                <a:solidFill>
                  <a:srgbClr val="0070C0"/>
                </a:solidFill>
              </a:rPr>
            </a:br>
            <a:r>
              <a:rPr lang="ru-RU" sz="3100" b="1" dirty="0" smtClean="0">
                <a:solidFill>
                  <a:srgbClr val="00B050"/>
                </a:solidFill>
              </a:rPr>
              <a:t>К. Гельвеций</a:t>
            </a:r>
            <a:r>
              <a:rPr lang="ru-RU" sz="5300" b="1" dirty="0" smtClean="0">
                <a:solidFill>
                  <a:srgbClr val="00B050"/>
                </a:solidFill>
              </a:rPr>
              <a:t> </a:t>
            </a:r>
            <a:r>
              <a:rPr lang="ru-RU" sz="5300" dirty="0" smtClean="0"/>
              <a:t/>
            </a:r>
            <a:br>
              <a:rPr lang="ru-RU" sz="53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900igr.net/datai/pedagogika/Priznaki-uchitelja/0001-002-Priznaki-uchitelja.jpg"/>
          <p:cNvPicPr/>
          <p:nvPr/>
        </p:nvPicPr>
        <p:blipFill>
          <a:blip r:embed="rId2" cstate="print"/>
          <a:srcRect b="406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" b="1" dirty="0" smtClean="0">
                <a:solidFill>
                  <a:srgbClr val="0070C0"/>
                </a:solidFill>
              </a:rPr>
              <a:t/>
            </a:r>
            <a:br>
              <a:rPr lang="ru-RU" sz="800" b="1" dirty="0" smtClean="0">
                <a:solidFill>
                  <a:srgbClr val="0070C0"/>
                </a:solidFill>
              </a:rPr>
            </a:br>
            <a:r>
              <a:rPr lang="ru-RU" sz="800" dirty="0" smtClean="0">
                <a:solidFill>
                  <a:srgbClr val="0070C0"/>
                </a:solidFill>
              </a:rPr>
              <a:t/>
            </a:r>
            <a:br>
              <a:rPr lang="ru-RU" sz="800" dirty="0" smtClean="0">
                <a:solidFill>
                  <a:srgbClr val="0070C0"/>
                </a:solidFill>
              </a:rPr>
            </a:br>
            <a:r>
              <a:rPr lang="ru-RU" sz="800" dirty="0" smtClean="0">
                <a:solidFill>
                  <a:srgbClr val="0070C0"/>
                </a:solidFill>
              </a:rPr>
              <a:t/>
            </a:r>
            <a:br>
              <a:rPr lang="ru-RU" sz="800" dirty="0" smtClean="0">
                <a:solidFill>
                  <a:srgbClr val="0070C0"/>
                </a:solidFill>
              </a:rPr>
            </a:br>
            <a:r>
              <a:rPr lang="ru-RU" sz="700" dirty="0" smtClean="0"/>
              <a:t/>
            </a:r>
            <a:br>
              <a:rPr lang="ru-RU" sz="700" dirty="0" smtClean="0"/>
            </a:br>
            <a:endParaRPr lang="ru-RU" sz="7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2000" b="1" dirty="0" smtClean="0">
              <a:solidFill>
                <a:srgbClr val="0070C0"/>
              </a:solidFill>
            </a:endParaRPr>
          </a:p>
          <a:p>
            <a:pPr algn="ctr">
              <a:buNone/>
            </a:pPr>
            <a:r>
              <a:rPr lang="ru-RU" sz="2000" b="1" dirty="0" smtClean="0">
                <a:solidFill>
                  <a:srgbClr val="0070C0"/>
                </a:solidFill>
              </a:rPr>
              <a:t>Знакомьтесь,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>
                <a:solidFill>
                  <a:srgbClr val="FF0000"/>
                </a:solidFill>
              </a:rPr>
              <a:t>Я - Сандак Аясмаа Александровна</a:t>
            </a:r>
            <a:endParaRPr lang="ru-RU" sz="20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107504" y="764704"/>
            <a:ext cx="3744416" cy="5976664"/>
          </a:xfrm>
        </p:spPr>
        <p:txBody>
          <a:bodyPr>
            <a:normAutofit/>
          </a:bodyPr>
          <a:lstStyle/>
          <a:p>
            <a:r>
              <a:rPr lang="ru-RU" sz="800" dirty="0" smtClean="0"/>
              <a:t/>
            </a:r>
            <a:br>
              <a:rPr lang="ru-RU" sz="800" dirty="0" smtClean="0"/>
            </a:br>
            <a:r>
              <a:rPr lang="ru-RU" sz="1600" b="1" dirty="0" smtClean="0">
                <a:solidFill>
                  <a:srgbClr val="FF0000"/>
                </a:solidFill>
              </a:rPr>
              <a:t>Дата рождения:  01</a:t>
            </a:r>
            <a:r>
              <a:rPr lang="ru-RU" sz="1600" b="1" dirty="0" smtClean="0">
                <a:solidFill>
                  <a:srgbClr val="0070C0"/>
                </a:solidFill>
              </a:rPr>
              <a:t>.05.1981 г.</a:t>
            </a:r>
            <a:r>
              <a:rPr lang="ru-RU" sz="1600" b="1" dirty="0" smtClean="0"/>
              <a:t> </a:t>
            </a:r>
            <a:endParaRPr lang="en-US" sz="1600" b="1" dirty="0" smtClean="0"/>
          </a:p>
          <a:p>
            <a:r>
              <a:rPr lang="ru-RU" sz="1600" b="1" dirty="0" smtClean="0">
                <a:solidFill>
                  <a:srgbClr val="FF0000"/>
                </a:solidFill>
              </a:rPr>
              <a:t>Образование:  </a:t>
            </a:r>
            <a:r>
              <a:rPr lang="ru-RU" sz="1600" b="1" dirty="0" smtClean="0">
                <a:solidFill>
                  <a:srgbClr val="0070C0"/>
                </a:solidFill>
              </a:rPr>
              <a:t>высшее образование</a:t>
            </a:r>
            <a:br>
              <a:rPr lang="ru-RU" sz="1600" b="1" dirty="0" smtClean="0">
                <a:solidFill>
                  <a:srgbClr val="0070C0"/>
                </a:solidFill>
              </a:rPr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en-US" sz="1600" dirty="0" smtClean="0"/>
          </a:p>
          <a:p>
            <a:r>
              <a:rPr lang="ru-RU" sz="1600" b="1" dirty="0" smtClean="0">
                <a:solidFill>
                  <a:srgbClr val="FF0000"/>
                </a:solidFill>
              </a:rPr>
              <a:t>Место работы:  </a:t>
            </a:r>
            <a:r>
              <a:rPr lang="ru-RU" sz="1600" b="1" dirty="0" smtClean="0">
                <a:solidFill>
                  <a:srgbClr val="0070C0"/>
                </a:solidFill>
              </a:rPr>
              <a:t>МБДОУ   детский  сад «Сайзанак» </a:t>
            </a:r>
            <a:r>
              <a:rPr lang="ru-RU" sz="1600" b="1" dirty="0" err="1" smtClean="0">
                <a:solidFill>
                  <a:srgbClr val="0070C0"/>
                </a:solidFill>
              </a:rPr>
              <a:t>с.О-Шынаа</a:t>
            </a:r>
            <a:r>
              <a:rPr lang="ru-RU" sz="1600" b="1" dirty="0" smtClean="0">
                <a:solidFill>
                  <a:srgbClr val="0070C0"/>
                </a:solidFill>
              </a:rPr>
              <a:t>   муниципального района «</a:t>
            </a:r>
            <a:r>
              <a:rPr lang="ru-RU" sz="1600" b="1" dirty="0" err="1" smtClean="0">
                <a:solidFill>
                  <a:srgbClr val="0070C0"/>
                </a:solidFill>
              </a:rPr>
              <a:t>Тес-Хемский</a:t>
            </a:r>
            <a:r>
              <a:rPr lang="ru-RU" sz="1600" b="1" dirty="0" smtClean="0">
                <a:solidFill>
                  <a:srgbClr val="0070C0"/>
                </a:solidFill>
              </a:rPr>
              <a:t> </a:t>
            </a:r>
            <a:r>
              <a:rPr lang="ru-RU" sz="1600" b="1" dirty="0" err="1" smtClean="0">
                <a:solidFill>
                  <a:srgbClr val="0070C0"/>
                </a:solidFill>
              </a:rPr>
              <a:t>кожуун</a:t>
            </a:r>
            <a:r>
              <a:rPr lang="ru-RU" sz="1600" b="1" dirty="0" smtClean="0">
                <a:solidFill>
                  <a:srgbClr val="0070C0"/>
                </a:solidFill>
              </a:rPr>
              <a:t> Республики Тыва »</a:t>
            </a:r>
            <a:endParaRPr lang="en-US" sz="1600" b="1" dirty="0" smtClean="0">
              <a:solidFill>
                <a:srgbClr val="0070C0"/>
              </a:solidFill>
            </a:endParaRPr>
          </a:p>
          <a:p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b="1" dirty="0" smtClean="0">
                <a:solidFill>
                  <a:srgbClr val="FF0000"/>
                </a:solidFill>
              </a:rPr>
              <a:t>Занимаемая должность:</a:t>
            </a:r>
            <a:r>
              <a:rPr lang="ru-RU" sz="1600" dirty="0" smtClean="0">
                <a:solidFill>
                  <a:srgbClr val="FF0000"/>
                </a:solidFill>
              </a:rPr>
              <a:t>  </a:t>
            </a:r>
            <a:r>
              <a:rPr lang="ru-RU" sz="1600" b="1" dirty="0" smtClean="0">
                <a:solidFill>
                  <a:srgbClr val="0070C0"/>
                </a:solidFill>
              </a:rPr>
              <a:t>воспитатель </a:t>
            </a:r>
            <a:r>
              <a:rPr lang="ru-RU" sz="1600" dirty="0" smtClean="0"/>
              <a:t> </a:t>
            </a:r>
            <a:endParaRPr lang="en-US" sz="1600" dirty="0" smtClean="0"/>
          </a:p>
          <a:p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b="1" dirty="0" smtClean="0">
                <a:solidFill>
                  <a:srgbClr val="FF0000"/>
                </a:solidFill>
              </a:rPr>
              <a:t>Стаж работы: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> </a:t>
            </a:r>
            <a:r>
              <a:rPr lang="ru-RU" sz="1600" b="1" dirty="0" smtClean="0">
                <a:solidFill>
                  <a:srgbClr val="0070C0"/>
                </a:solidFill>
              </a:rPr>
              <a:t>общий </a:t>
            </a:r>
            <a:r>
              <a:rPr lang="en-US" sz="1600" b="1" dirty="0" smtClean="0">
                <a:solidFill>
                  <a:srgbClr val="0070C0"/>
                </a:solidFill>
              </a:rPr>
              <a:t>-</a:t>
            </a:r>
            <a:r>
              <a:rPr lang="ru-RU" altLang="en-US" sz="1600" b="1" dirty="0" smtClean="0">
                <a:solidFill>
                  <a:srgbClr val="0070C0"/>
                </a:solidFill>
              </a:rPr>
              <a:t>19</a:t>
            </a:r>
            <a:r>
              <a:rPr lang="ru-RU" sz="1600" b="1" dirty="0" smtClean="0">
                <a:solidFill>
                  <a:srgbClr val="0070C0"/>
                </a:solidFill>
              </a:rPr>
              <a:t> лет; </a:t>
            </a:r>
            <a:br>
              <a:rPr lang="ru-RU" sz="1600" b="1" dirty="0" smtClean="0">
                <a:solidFill>
                  <a:srgbClr val="0070C0"/>
                </a:solidFill>
              </a:rPr>
            </a:br>
            <a:r>
              <a:rPr lang="ru-RU" sz="1600" b="1" dirty="0" smtClean="0">
                <a:solidFill>
                  <a:srgbClr val="0070C0"/>
                </a:solidFill>
              </a:rPr>
              <a:t> в данном учреждении </a:t>
            </a:r>
            <a:r>
              <a:rPr lang="en-US" sz="1600" b="1" dirty="0" smtClean="0">
                <a:solidFill>
                  <a:srgbClr val="0070C0"/>
                </a:solidFill>
              </a:rPr>
              <a:t>-</a:t>
            </a:r>
            <a:r>
              <a:rPr lang="ru-RU" altLang="en-US" sz="1600" b="1" dirty="0" smtClean="0">
                <a:solidFill>
                  <a:srgbClr val="0070C0"/>
                </a:solidFill>
              </a:rPr>
              <a:t>19 лет</a:t>
            </a:r>
            <a:r>
              <a:rPr lang="ru-RU" sz="1600" b="1" dirty="0" smtClean="0">
                <a:solidFill>
                  <a:srgbClr val="0070C0"/>
                </a:solidFill>
              </a:rPr>
              <a:t>;</a:t>
            </a:r>
            <a:br>
              <a:rPr lang="ru-RU" sz="1600" b="1" dirty="0" smtClean="0">
                <a:solidFill>
                  <a:srgbClr val="0070C0"/>
                </a:solidFill>
              </a:rPr>
            </a:br>
            <a:r>
              <a:rPr lang="ru-RU" sz="1600" b="1" dirty="0" smtClean="0">
                <a:solidFill>
                  <a:srgbClr val="0070C0"/>
                </a:solidFill>
              </a:rPr>
              <a:t> в занимаемой должности </a:t>
            </a:r>
            <a:r>
              <a:rPr lang="en-US" sz="1600" b="1" dirty="0" smtClean="0">
                <a:solidFill>
                  <a:srgbClr val="0070C0"/>
                </a:solidFill>
              </a:rPr>
              <a:t>–</a:t>
            </a:r>
            <a:r>
              <a:rPr lang="ru-RU" sz="1600" b="1" dirty="0" smtClean="0">
                <a:solidFill>
                  <a:srgbClr val="0070C0"/>
                </a:solidFill>
              </a:rPr>
              <a:t> 19 лет.</a:t>
            </a:r>
            <a:endParaRPr lang="en-US" sz="1600" b="1" dirty="0" smtClean="0">
              <a:solidFill>
                <a:srgbClr val="0070C0"/>
              </a:solidFill>
            </a:endParaRPr>
          </a:p>
          <a:p>
            <a:r>
              <a:rPr lang="ru-RU" sz="1600" b="1" dirty="0" smtClean="0">
                <a:solidFill>
                  <a:srgbClr val="0070C0"/>
                </a:solidFill>
              </a:rPr>
              <a:t/>
            </a:r>
            <a:br>
              <a:rPr lang="ru-RU" sz="1600" b="1" dirty="0" smtClean="0">
                <a:solidFill>
                  <a:srgbClr val="0070C0"/>
                </a:solidFill>
              </a:rPr>
            </a:br>
            <a:r>
              <a:rPr lang="ru-RU" sz="1600" b="1" dirty="0" smtClean="0">
                <a:solidFill>
                  <a:srgbClr val="0070C0"/>
                </a:solidFill>
              </a:rPr>
              <a:t> </a:t>
            </a:r>
            <a:r>
              <a:rPr lang="ru-RU" sz="1600" b="1" dirty="0" smtClean="0">
                <a:solidFill>
                  <a:srgbClr val="FF0000"/>
                </a:solidFill>
              </a:rPr>
              <a:t>Личный сайт: </a:t>
            </a:r>
            <a:r>
              <a:rPr lang="en-US" sz="1600" b="1" dirty="0" smtClean="0">
                <a:solidFill>
                  <a:srgbClr val="00B050"/>
                </a:solidFill>
              </a:rPr>
              <a:t>ns portal.ru</a:t>
            </a:r>
          </a:p>
          <a:p>
            <a:r>
              <a:rPr lang="ru-RU" sz="1600" b="1" dirty="0" smtClean="0">
                <a:solidFill>
                  <a:srgbClr val="FF0000"/>
                </a:solidFill>
              </a:rPr>
              <a:t/>
            </a:r>
            <a:br>
              <a:rPr lang="ru-RU" sz="1600" b="1" dirty="0" smtClean="0">
                <a:solidFill>
                  <a:srgbClr val="FF0000"/>
                </a:solidFill>
              </a:rPr>
            </a:br>
            <a:r>
              <a:rPr lang="en-US" sz="1600" b="1" dirty="0" smtClean="0">
                <a:solidFill>
                  <a:srgbClr val="FF0000"/>
                </a:solidFill>
              </a:rPr>
              <a:t>E-mail</a:t>
            </a:r>
            <a:r>
              <a:rPr lang="ru-RU" sz="1600" b="1" dirty="0" smtClean="0">
                <a:solidFill>
                  <a:srgbClr val="FF0000"/>
                </a:solidFill>
              </a:rPr>
              <a:t>:</a:t>
            </a:r>
            <a:r>
              <a:rPr lang="en-US" sz="1600" b="1" dirty="0" smtClean="0">
                <a:solidFill>
                  <a:srgbClr val="FF0000"/>
                </a:solidFill>
              </a:rPr>
              <a:t> sandakayas@yandex.ru</a:t>
            </a:r>
            <a:endParaRPr lang="ru-RU" sz="3600" dirty="0"/>
          </a:p>
        </p:txBody>
      </p:sp>
      <p:pic>
        <p:nvPicPr>
          <p:cNvPr id="8" name="Рисунок 7" descr="IMG-892149eef008df032bde4c8be1913d8a-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3" y="1628800"/>
            <a:ext cx="3024336" cy="4104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900igr.net/datai/pedagogika/Priznaki-uchitelja/0001-002-Priznaki-uchitelj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3442394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FF0000"/>
                </a:solidFill>
                <a:ea typeface="Times New Roman" panose="02020603050405020304"/>
                <a:cs typeface="Arial" panose="020B0604020202020204" pitchFamily="34" charset="0"/>
              </a:rPr>
              <a:t>Данные о повышение квалификации</a:t>
            </a:r>
            <a:r>
              <a:rPr lang="ru-RU" sz="3100" dirty="0" smtClean="0">
                <a:solidFill>
                  <a:srgbClr val="FF0000"/>
                </a:solidFill>
                <a:cs typeface="Arial" panose="020B0604020202020204" pitchFamily="34" charset="0"/>
              </a:rPr>
              <a:t/>
            </a:r>
            <a:br>
              <a:rPr lang="ru-RU" sz="3100" dirty="0" smtClean="0">
                <a:solidFill>
                  <a:srgbClr val="FF0000"/>
                </a:solidFill>
                <a:cs typeface="Arial" panose="020B0604020202020204" pitchFamily="34" charset="0"/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79509" y="1022250"/>
          <a:ext cx="8784978" cy="64253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928326"/>
                <a:gridCol w="2928326"/>
                <a:gridCol w="2928326"/>
              </a:tblGrid>
              <a:tr h="9694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dirty="0" smtClean="0"/>
                        <a:t>Дата и место  прохождения курсов</a:t>
                      </a:r>
                      <a:endParaRPr lang="ru-RU" sz="1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dirty="0" smtClean="0"/>
                        <a:t>Тема курса            </a:t>
                      </a:r>
                      <a:endParaRPr lang="ru-RU" sz="1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dirty="0" smtClean="0"/>
                        <a:t>№ документа</a:t>
                      </a:r>
                      <a:endParaRPr lang="ru-RU" sz="1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1280154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Федерация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</a:rPr>
                        <a:t> развития  образования  образовательная платформа  </a:t>
                      </a:r>
                    </a:p>
                    <a:p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</a:rPr>
                        <a:t>« Университет Просвещения РФ»</a:t>
                      </a:r>
                    </a:p>
                    <a:p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</a:rPr>
                        <a:t>16.10.2022 г.</a:t>
                      </a:r>
                      <a:endParaRPr lang="ru-RU" sz="1600" b="1" dirty="0" smtClean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Комплексная безопасность детей. Организация содействия правоохранительным органам родительского комитета и общественного контроля по обеспечению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</a:rPr>
                        <a:t> безопасности в дошкольных образовательных организациях  144 ч.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altLang="en-US" sz="1600" b="1" dirty="0" smtClean="0">
                          <a:solidFill>
                            <a:srgbClr val="002060"/>
                          </a:solidFill>
                        </a:rPr>
                        <a:t>Удостоверение</a:t>
                      </a:r>
                      <a:r>
                        <a:rPr lang="ru-RU" altLang="en-US" sz="1600" b="1" baseline="0" dirty="0" smtClean="0">
                          <a:solidFill>
                            <a:srgbClr val="002060"/>
                          </a:solidFill>
                        </a:rPr>
                        <a:t>  № 363244123839</a:t>
                      </a:r>
                      <a:endParaRPr lang="ru-RU" altLang="en-US" sz="16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12011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Министерство образования 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</a:rPr>
                        <a:t> и науки Республики Тыва</a:t>
                      </a:r>
                      <a:endParaRPr lang="ru-RU" sz="1600" b="1" dirty="0" smtClean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22 сентября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 2021 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</a:rPr>
                        <a:t>года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rgbClr val="002060"/>
                          </a:solidFill>
                        </a:rPr>
                        <a:t>Межрегиональная  научно-практическая  конференция « Векторы развития современного дошкольного образования Территория инноваций 8 ак, часов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Сертификат №204987/К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12011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Общество с ограниченной ответственностью «</a:t>
                      </a:r>
                      <a:r>
                        <a:rPr lang="ru-RU" sz="1600" b="1" dirty="0" err="1" smtClean="0">
                          <a:solidFill>
                            <a:srgbClr val="002060"/>
                          </a:solidFill>
                        </a:rPr>
                        <a:t>Восточно-Сибирское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 Экспертно-Консалтинговое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</a:rPr>
                        <a:t> Агентство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С 05.04.2019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г. по 12.04.2019 г. </a:t>
                      </a:r>
                    </a:p>
                    <a:p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«Обучение педагогических работников навыкам оказания первой помощи» 36 ч.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Удостоверение № 6819</a:t>
                      </a:r>
                    </a:p>
                    <a:p>
                      <a:endParaRPr lang="ru-RU" sz="20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http://900igr.net/datai/pedagogika/Priznaki-uchitelja/0001-002-Priznaki-uchitelj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739081"/>
          <a:ext cx="8499258" cy="500404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833086"/>
                <a:gridCol w="2833086"/>
                <a:gridCol w="2833086"/>
              </a:tblGrid>
              <a:tr h="10721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dirty="0" smtClean="0"/>
                        <a:t>Дата и место  прохождения курсов</a:t>
                      </a:r>
                      <a:endParaRPr lang="ru-RU" sz="1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dirty="0" smtClean="0"/>
                        <a:t>Тема курса            </a:t>
                      </a:r>
                      <a:endParaRPr lang="ru-RU" sz="1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dirty="0" smtClean="0"/>
                        <a:t>№ документа</a:t>
                      </a:r>
                      <a:endParaRPr lang="ru-RU" sz="1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1252783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МПАДО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</a:rPr>
                        <a:t>  </a:t>
                      </a:r>
                      <a:endParaRPr lang="ru-RU" sz="1600" b="1" dirty="0" smtClean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</a:rPr>
                        <a:t> 2-3 ноября 2021 г.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</a:rPr>
                        <a:t>  Всероссийский форум работников дошкольного образования «Ориентиры  Детства 3.0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». </a:t>
                      </a:r>
                      <a:r>
                        <a:rPr lang="ru-RU" sz="1600" b="1" dirty="0" err="1" smtClean="0">
                          <a:solidFill>
                            <a:srgbClr val="002060"/>
                          </a:solidFill>
                        </a:rPr>
                        <a:t>Онлайн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</a:p>
                    <a:p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</a:rPr>
                        <a:t>16 </a:t>
                      </a:r>
                      <a:r>
                        <a:rPr lang="ru-RU" sz="1600" b="1" baseline="0" dirty="0" err="1" smtClean="0">
                          <a:solidFill>
                            <a:srgbClr val="002060"/>
                          </a:solidFill>
                        </a:rPr>
                        <a:t>ак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</a:rPr>
                        <a:t>. часов</a:t>
                      </a:r>
                      <a:endParaRPr lang="ru-RU" sz="1600" b="1" dirty="0" smtClean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Сертификат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</a:rPr>
                        <a:t> № 215171/В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10197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Управление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</a:rPr>
                        <a:t> образования  </a:t>
                      </a:r>
                      <a:r>
                        <a:rPr lang="ru-RU" sz="1600" b="1" baseline="0" dirty="0" err="1" smtClean="0">
                          <a:solidFill>
                            <a:srgbClr val="002060"/>
                          </a:solidFill>
                        </a:rPr>
                        <a:t>Тес-Хемского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1600" b="1" baseline="0" dirty="0" err="1" smtClean="0">
                          <a:solidFill>
                            <a:srgbClr val="002060"/>
                          </a:solidFill>
                        </a:rPr>
                        <a:t>кожууна</a:t>
                      </a:r>
                      <a:endParaRPr lang="ru-RU" sz="1600" b="1" dirty="0" smtClean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от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07.02.2019 г.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Семинар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</a:rPr>
                        <a:t> « Организация и содержание коррекционной помощи детям с задержкой речевого развития в условиях дошкольного учреждения 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Сертификат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</a:rPr>
                        <a:t> № 25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1328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ГАОУ  ДПО Тувинский институт развития образования и повышения квалификации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С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</a:rPr>
                        <a:t> 19-по 20 января 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2023 г. 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Модульное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</a:rPr>
                        <a:t> обучение</a:t>
                      </a:r>
                    </a:p>
                    <a:p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</a:rPr>
                        <a:t> « Методическое обеспечение образовательной деятельности  ДОО» 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 16 ч.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Сертификат №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</a:rPr>
                        <a:t> 115</a:t>
                      </a:r>
                      <a:endParaRPr lang="ru-RU" sz="1600" b="1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ru-RU" sz="20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900igr.net/datai/pedagogika/Priznaki-uchitelja/0001-002-Priznaki-uchitelj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610669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 descr="20230201_2044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620688"/>
            <a:ext cx="8352928" cy="56886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900igr.net/datai/pedagogika/Priznaki-uchitelja/0001-002-Priznaki-uchitelj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090466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FF0000"/>
                </a:solidFill>
              </a:rPr>
              <a:t/>
            </a:r>
            <a:br>
              <a:rPr lang="ru-RU" sz="31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Поощрения и награды</a:t>
            </a:r>
            <a:r>
              <a:rPr lang="ru-RU" sz="3100" b="1" dirty="0" smtClean="0">
                <a:solidFill>
                  <a:srgbClr val="FF0000"/>
                </a:solidFill>
              </a:rPr>
              <a:t/>
            </a:r>
            <a:br>
              <a:rPr lang="ru-RU" sz="31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/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/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/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/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/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/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/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/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/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/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/>
            </a:r>
            <a:br>
              <a:rPr lang="ru-RU" sz="2400" b="1" dirty="0" smtClean="0">
                <a:solidFill>
                  <a:srgbClr val="FF0000"/>
                </a:solidFill>
              </a:rPr>
            </a:br>
            <a:endParaRPr lang="ru-RU" sz="24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79512" y="908720"/>
          <a:ext cx="8784976" cy="50920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9525"/>
                <a:gridCol w="6675451"/>
              </a:tblGrid>
              <a:tr h="45963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 награды</a:t>
                      </a:r>
                      <a:endParaRPr lang="ru-RU" dirty="0"/>
                    </a:p>
                  </a:txBody>
                  <a:tcPr/>
                </a:tc>
              </a:tr>
              <a:tr h="80436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05.10.2022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Почетная</a:t>
                      </a:r>
                      <a:r>
                        <a:rPr lang="ru-RU" sz="1200" baseline="0" dirty="0" smtClean="0"/>
                        <a:t> г</a:t>
                      </a:r>
                      <a:r>
                        <a:rPr lang="ru-RU" sz="1200" dirty="0" smtClean="0"/>
                        <a:t>рамота</a:t>
                      </a:r>
                      <a:r>
                        <a:rPr lang="ru-RU" sz="1200" baseline="0" dirty="0" smtClean="0"/>
                        <a:t> Управления образования </a:t>
                      </a:r>
                      <a:r>
                        <a:rPr lang="ru-RU" sz="1200" baseline="0" dirty="0" err="1" smtClean="0"/>
                        <a:t>Тес-Хемского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baseline="0" dirty="0" err="1" smtClean="0"/>
                        <a:t>кожууна</a:t>
                      </a:r>
                      <a:r>
                        <a:rPr lang="ru-RU" sz="1200" baseline="0" dirty="0" smtClean="0"/>
                        <a:t>  </a:t>
                      </a:r>
                      <a:endParaRPr lang="ru-RU" sz="1200" dirty="0"/>
                    </a:p>
                  </a:txBody>
                  <a:tcPr/>
                </a:tc>
              </a:tr>
              <a:tr h="59256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23.09.2019  г.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Почетная грамота Управления</a:t>
                      </a:r>
                      <a:r>
                        <a:rPr lang="ru-RU" sz="1200" baseline="0" dirty="0" smtClean="0"/>
                        <a:t> образования  </a:t>
                      </a:r>
                      <a:r>
                        <a:rPr lang="ru-RU" sz="1200" baseline="0" dirty="0" err="1" smtClean="0"/>
                        <a:t>Тес-Хемского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baseline="0" dirty="0" err="1" smtClean="0"/>
                        <a:t>кожууна</a:t>
                      </a:r>
                      <a:endParaRPr lang="ru-RU" sz="1200" dirty="0"/>
                    </a:p>
                  </a:txBody>
                  <a:tcPr/>
                </a:tc>
              </a:tr>
              <a:tr h="103418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22.04.2022 г.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Грамота</a:t>
                      </a:r>
                      <a:r>
                        <a:rPr lang="ru-RU" sz="1200" baseline="0" dirty="0" smtClean="0"/>
                        <a:t>  Государственный природный биосферный заповедник «</a:t>
                      </a:r>
                      <a:r>
                        <a:rPr lang="ru-RU" sz="1200" baseline="0" dirty="0" err="1" smtClean="0"/>
                        <a:t>Убсунурская</a:t>
                      </a:r>
                      <a:r>
                        <a:rPr lang="ru-RU" sz="1200" baseline="0" dirty="0" smtClean="0"/>
                        <a:t>  котловина»</a:t>
                      </a:r>
                      <a:endParaRPr lang="ru-RU" sz="1200" dirty="0"/>
                    </a:p>
                  </a:txBody>
                  <a:tcPr/>
                </a:tc>
              </a:tr>
              <a:tr h="103418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28.09.2018 г.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aseline="0" dirty="0" smtClean="0"/>
                        <a:t>Грамота  Глава </a:t>
                      </a:r>
                      <a:r>
                        <a:rPr lang="ru-RU" sz="1200" baseline="0" dirty="0" err="1" smtClean="0"/>
                        <a:t>сумона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baseline="0" dirty="0" err="1" smtClean="0"/>
                        <a:t>О-Шынаанский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baseline="0" dirty="0" err="1" smtClean="0"/>
                        <a:t>Тес-Хемского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baseline="0" dirty="0" err="1" smtClean="0"/>
                        <a:t>кожууна</a:t>
                      </a:r>
                      <a:r>
                        <a:rPr lang="ru-RU" sz="1200" baseline="0" dirty="0" smtClean="0"/>
                        <a:t>  </a:t>
                      </a:r>
                    </a:p>
                  </a:txBody>
                  <a:tcPr/>
                </a:tc>
              </a:tr>
              <a:tr h="57454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01.11.2022</a:t>
                      </a:r>
                      <a:r>
                        <a:rPr lang="ru-RU" sz="1200" baseline="0" dirty="0" smtClean="0"/>
                        <a:t> г.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Грамота </a:t>
                      </a:r>
                      <a:r>
                        <a:rPr lang="ru-RU" sz="1200" baseline="0" dirty="0" smtClean="0"/>
                        <a:t> Управления  образования  </a:t>
                      </a:r>
                      <a:r>
                        <a:rPr lang="ru-RU" sz="1200" baseline="0" dirty="0" err="1" smtClean="0"/>
                        <a:t>Тес-Хемского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baseline="0" dirty="0" err="1" smtClean="0"/>
                        <a:t>кожууна</a:t>
                      </a:r>
                      <a:r>
                        <a:rPr lang="ru-RU" sz="1200" baseline="0" dirty="0" smtClean="0"/>
                        <a:t> </a:t>
                      </a:r>
                      <a:endParaRPr lang="ru-RU" sz="1200" dirty="0"/>
                    </a:p>
                  </a:txBody>
                  <a:tcPr/>
                </a:tc>
              </a:tr>
              <a:tr h="59256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26.01.2023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г.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Почетная</a:t>
                      </a:r>
                      <a:r>
                        <a:rPr lang="ru-RU" sz="1200" baseline="0" dirty="0" smtClean="0"/>
                        <a:t> грамота  МБДОУ </a:t>
                      </a:r>
                      <a:r>
                        <a:rPr lang="ru-RU" sz="1200" baseline="0" dirty="0" err="1" smtClean="0"/>
                        <a:t>д</a:t>
                      </a:r>
                      <a:r>
                        <a:rPr lang="ru-RU" sz="1200" baseline="0" dirty="0" smtClean="0"/>
                        <a:t>/с «</a:t>
                      </a:r>
                      <a:r>
                        <a:rPr lang="ru-RU" sz="1200" baseline="0" dirty="0" err="1" smtClean="0"/>
                        <a:t>Сайзанак</a:t>
                      </a:r>
                      <a:r>
                        <a:rPr lang="ru-RU" sz="1200" baseline="0" dirty="0" smtClean="0"/>
                        <a:t>» </a:t>
                      </a:r>
                      <a:r>
                        <a:rPr lang="ru-RU" sz="1200" baseline="0" dirty="0" err="1" smtClean="0"/>
                        <a:t>с</a:t>
                      </a:r>
                      <a:r>
                        <a:rPr lang="ru-RU" sz="1200" baseline="0" dirty="0" smtClean="0"/>
                        <a:t>. </a:t>
                      </a:r>
                      <a:r>
                        <a:rPr lang="ru-RU" sz="1200" baseline="0" dirty="0" err="1" smtClean="0"/>
                        <a:t>О-Шынаа</a:t>
                      </a:r>
                      <a:r>
                        <a:rPr lang="ru-RU" sz="1200" baseline="0" dirty="0" smtClean="0"/>
                        <a:t> 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900igr.net/datai/pedagogika/Priznaki-uchitelja/0001-002-Priznaki-uchitelj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243408"/>
            <a:ext cx="9144001" cy="7434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Мои награды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20230201_2036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124744"/>
            <a:ext cx="8496944" cy="5040560"/>
          </a:xfrm>
          <a:prstGeom prst="rect">
            <a:avLst/>
          </a:prstGeom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900igr.net/datai/pedagogika/Priznaki-uchitelja/0001-002-Priznaki-uchitelj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Участие в методической работе ДОУ</a:t>
            </a:r>
            <a:endParaRPr lang="ru-RU" sz="3200" b="1" dirty="0">
              <a:solidFill>
                <a:srgbClr val="FF000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755576" y="1397000"/>
          <a:ext cx="7992889" cy="4180524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815601"/>
                <a:gridCol w="2609924"/>
                <a:gridCol w="4567364"/>
              </a:tblGrid>
              <a:tr h="64074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№ п/п</a:t>
                      </a:r>
                      <a:endParaRPr lang="ru-RU" sz="2000" b="1" dirty="0">
                        <a:effectLst/>
                        <a:latin typeface="Arial" panose="020B0604020202020204" pitchFamily="34" charset="0"/>
                        <a:ea typeface="Calibri" panose="020F0502020204030204"/>
                        <a:cs typeface="Arial" panose="020B0604020202020204" pitchFamily="34" charset="0"/>
                      </a:endParaRPr>
                    </a:p>
                  </a:txBody>
                  <a:tcPr marL="33290" marR="332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Мероприятия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b="1" dirty="0">
                        <a:effectLst/>
                        <a:latin typeface="Arial" panose="020B0604020202020204" pitchFamily="34" charset="0"/>
                        <a:ea typeface="Calibri" panose="020F0502020204030204"/>
                        <a:cs typeface="Arial" panose="020B0604020202020204" pitchFamily="34" charset="0"/>
                      </a:endParaRPr>
                    </a:p>
                  </a:txBody>
                  <a:tcPr marL="33290" marR="332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2022-2023  </a:t>
                      </a:r>
                      <a:r>
                        <a:rPr lang="ru-RU" sz="2000" dirty="0">
                          <a:effectLst/>
                        </a:rPr>
                        <a:t>уч. год</a:t>
                      </a:r>
                      <a:endParaRPr lang="ru-RU" sz="2000" b="1" dirty="0">
                        <a:effectLst/>
                        <a:latin typeface="Arial" panose="020B0604020202020204" pitchFamily="34" charset="0"/>
                        <a:ea typeface="Calibri" panose="020F0502020204030204"/>
                        <a:cs typeface="Arial" panose="020B0604020202020204" pitchFamily="34" charset="0"/>
                      </a:endParaRPr>
                    </a:p>
                  </a:txBody>
                  <a:tcPr marL="33290" marR="33290" marT="0" marB="0"/>
                </a:tc>
              </a:tr>
              <a:tr h="173974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1</a:t>
                      </a:r>
                      <a:endParaRPr lang="ru-RU" sz="2000" b="1" dirty="0">
                        <a:effectLst/>
                        <a:latin typeface="Arial" panose="020B0604020202020204" pitchFamily="34" charset="0"/>
                        <a:ea typeface="Calibri" panose="020F0502020204030204"/>
                        <a:cs typeface="Arial" panose="020B0604020202020204" pitchFamily="34" charset="0"/>
                      </a:endParaRPr>
                    </a:p>
                  </a:txBody>
                  <a:tcPr marL="33290" marR="3329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effectLst/>
                        </a:rPr>
                        <a:t>Педагогические</a:t>
                      </a:r>
                      <a:r>
                        <a:rPr lang="ru-RU" sz="2000" b="1" baseline="0" dirty="0" smtClean="0">
                          <a:solidFill>
                            <a:srgbClr val="002060"/>
                          </a:solidFill>
                          <a:effectLst/>
                        </a:rPr>
                        <a:t> советы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/>
                        <a:cs typeface="Arial" panose="020B0604020202020204" pitchFamily="34" charset="0"/>
                      </a:endParaRPr>
                    </a:p>
                  </a:txBody>
                  <a:tcPr marL="33290" marR="3329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effectLst/>
                        </a:rPr>
                        <a:t>Консультация для педагогов </a:t>
                      </a:r>
                      <a:r>
                        <a:rPr lang="ru-RU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«Формирование у детей навыков безопасного поведения на дороге» </a:t>
                      </a:r>
                      <a:endParaRPr lang="ru-RU" sz="2000" b="1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290" marR="33290" marT="0" marB="0"/>
                </a:tc>
              </a:tr>
              <a:tr h="173974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2</a:t>
                      </a:r>
                      <a:endParaRPr lang="ru-RU" sz="2000" b="1" dirty="0">
                        <a:effectLst/>
                        <a:latin typeface="Arial" panose="020B0604020202020204" pitchFamily="34" charset="0"/>
                        <a:ea typeface="Calibri" panose="020F0502020204030204"/>
                        <a:cs typeface="Arial" panose="020B0604020202020204" pitchFamily="34" charset="0"/>
                      </a:endParaRPr>
                    </a:p>
                  </a:txBody>
                  <a:tcPr marL="33290" marR="3329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effectLst/>
                        </a:rPr>
                        <a:t>Открытый показ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/>
                        <a:cs typeface="Arial" panose="020B0604020202020204" pitchFamily="34" charset="0"/>
                      </a:endParaRPr>
                    </a:p>
                  </a:txBody>
                  <a:tcPr marL="33290" marR="3329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Открытый НОД </a:t>
                      </a:r>
                      <a:r>
                        <a:rPr lang="ru-RU" sz="2000" b="1" baseline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на тему: </a:t>
                      </a:r>
                      <a:r>
                        <a:rPr lang="ru-RU" sz="2000" b="1" dirty="0" smtClean="0">
                          <a:solidFill>
                            <a:srgbClr val="0070C0"/>
                          </a:solidFill>
                        </a:rPr>
                        <a:t>«Королева</a:t>
                      </a:r>
                      <a:r>
                        <a:rPr lang="ru-RU" sz="2000" b="1" baseline="0" dirty="0" smtClean="0">
                          <a:solidFill>
                            <a:srgbClr val="0070C0"/>
                          </a:solidFill>
                        </a:rPr>
                        <a:t>  математики» </a:t>
                      </a:r>
                      <a:endParaRPr lang="ru-RU" sz="2000" b="1" dirty="0" smtClean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290" marR="3329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368</Words>
  <Application>Microsoft Office PowerPoint</Application>
  <PresentationFormat>Экран (4:3)</PresentationFormat>
  <Paragraphs>85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Муниципальное бюджетное дошкольное образовательное учреждение  детский сад «Сайзанак» с. О-Шынаа муниципального района «Тес-Хемский кожуун Республики Тыва»     Портфолио воспитателя Сандак Аясмаа Алексанровна</vt:lpstr>
      <vt:lpstr>    «Воспитатель — это волшебник, который открывает детям дверь в мир взрослых. И от того, что знает и умеет воспитатель, зависит и то, чему и как он научит своих воспитанников».  К. Гельвеций   </vt:lpstr>
      <vt:lpstr>    </vt:lpstr>
      <vt:lpstr>Данные о повышение квалификации        </vt:lpstr>
      <vt:lpstr>Слайд 5</vt:lpstr>
      <vt:lpstr>Слайд 6</vt:lpstr>
      <vt:lpstr> Поощрения и награды            </vt:lpstr>
      <vt:lpstr>Мои награды</vt:lpstr>
      <vt:lpstr>Участие в методической работе ДОУ</vt:lpstr>
      <vt:lpstr>Участие в инновационной деятельности </vt:lpstr>
      <vt:lpstr>Тема самообразования:  «Игра как средство общения дошкольников»</vt:lpstr>
      <vt:lpstr>            По самообразованию - изучила литературу по данной проблеме;  - разработала консультацию для родителей и педагогов «Игра и общения дошкольников»;  - Составила в картотеку дидактических игр ;  - разработала конспект НОД;  - Показала открытую непосредственно образовательную деятельность.       </vt:lpstr>
      <vt:lpstr>Слайд 13</vt:lpstr>
      <vt:lpstr>А это – мои дети!</vt:lpstr>
      <vt:lpstr>Мой коллектив</vt:lpstr>
      <vt:lpstr>  Благодарю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образовательное учреждение  детский сад «Салгал» с. Усть-Элегест  муниципального района «Кызылский кожуун» Республики Тыва     Портфолио воспитателя Миндин Орланы Владимировны</dc:title>
  <dc:creator>FFF</dc:creator>
  <cp:lastModifiedBy>Dom17</cp:lastModifiedBy>
  <cp:revision>116</cp:revision>
  <dcterms:created xsi:type="dcterms:W3CDTF">2017-02-01T14:14:00Z</dcterms:created>
  <dcterms:modified xsi:type="dcterms:W3CDTF">2023-02-01T16:03:30Z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B0B664A78E704606B7E887834D4C507B</vt:lpwstr>
  </property>
  <property fmtid="{D5CDD505-2E9C-101B-9397-08002B2CF9AE}" pid="3" name="KSOProductBuildVer">
    <vt:lpwstr>1049-11.2.0.11130</vt:lpwstr>
  </property>
</Properties>
</file>